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7" r:id="rId3"/>
    <p:sldId id="268" r:id="rId4"/>
    <p:sldId id="269" r:id="rId5"/>
    <p:sldId id="270" r:id="rId6"/>
    <p:sldId id="259" r:id="rId7"/>
    <p:sldId id="272" r:id="rId8"/>
    <p:sldId id="273" r:id="rId9"/>
    <p:sldId id="262" r:id="rId10"/>
    <p:sldId id="265" r:id="rId11"/>
    <p:sldId id="263" r:id="rId12"/>
    <p:sldId id="274" r:id="rId13"/>
    <p:sldId id="275" r:id="rId14"/>
    <p:sldId id="276" r:id="rId15"/>
    <p:sldId id="277" r:id="rId16"/>
    <p:sldId id="271" r:id="rId17"/>
    <p:sldId id="26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06"/>
    <p:restoredTop sz="91425"/>
  </p:normalViewPr>
  <p:slideViewPr>
    <p:cSldViewPr snapToGrid="0" snapToObjects="1">
      <p:cViewPr>
        <p:scale>
          <a:sx n="70" d="100"/>
          <a:sy n="70" d="100"/>
        </p:scale>
        <p:origin x="112" y="1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3.png>
</file>

<file path=ppt/media/image14.png>
</file>

<file path=ppt/media/image17.png>
</file>

<file path=ppt/media/image18.png>
</file>

<file path=ppt/media/image19.png>
</file>

<file path=ppt/media/image2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9E785-3A7B-BB47-810B-118E8F5E867C}" type="datetimeFigureOut">
              <a:rPr lang="en-US" smtClean="0"/>
              <a:t>8/23/17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9CF521-AB03-B840-9B1A-D97BDBFD90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609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598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696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27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353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54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36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401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182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980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94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55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6FA434-5EC7-3646-888D-18D311FA95D2}" type="datetimeFigureOut">
              <a:rPr lang="en-US" smtClean="0"/>
              <a:t>8/23/17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A6CDD6-77D8-2240-87B6-5B137CBE2C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NYC </a:t>
            </a: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Datascience</a:t>
            </a:r>
            <a:r>
              <a:rPr lang="en-US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PROJECT 3</a:t>
            </a:r>
            <a:b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dirty="0" err="1" smtClean="0">
                <a:latin typeface="Times New Roman" charset="0"/>
                <a:ea typeface="Times New Roman" charset="0"/>
                <a:cs typeface="Times New Roman" charset="0"/>
              </a:rPr>
              <a:t>Kaggle</a:t>
            </a:r>
            <a:r>
              <a:rPr lang="en-US" dirty="0" smtClean="0">
                <a:latin typeface="Times New Roman" charset="0"/>
                <a:ea typeface="Times New Roman" charset="0"/>
                <a:cs typeface="Times New Roman" charset="0"/>
              </a:rPr>
              <a:t> Zillow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798762"/>
          </a:xfrm>
        </p:spPr>
        <p:txBody>
          <a:bodyPr>
            <a:normAutofit/>
          </a:bodyPr>
          <a:lstStyle/>
          <a:p>
            <a:r>
              <a:rPr lang="en-US" sz="5200" dirty="0" smtClean="0">
                <a:latin typeface="Times New Roman" charset="0"/>
                <a:ea typeface="Times New Roman" charset="0"/>
                <a:cs typeface="Times New Roman" charset="0"/>
              </a:rPr>
              <a:t>$how us the money</a:t>
            </a:r>
          </a:p>
          <a:p>
            <a:r>
              <a:rPr lang="en-US" sz="3000" dirty="0" err="1" smtClean="0">
                <a:latin typeface="Times New Roman" charset="0"/>
                <a:ea typeface="Times New Roman" charset="0"/>
                <a:cs typeface="Times New Roman" charset="0"/>
              </a:rPr>
              <a:t>Markson</a:t>
            </a:r>
            <a:endParaRPr lang="en-US" sz="30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3000" dirty="0" smtClean="0">
                <a:latin typeface="Times New Roman" charset="0"/>
                <a:ea typeface="Times New Roman" charset="0"/>
                <a:cs typeface="Times New Roman" charset="0"/>
              </a:rPr>
              <a:t>Shu</a:t>
            </a:r>
          </a:p>
          <a:p>
            <a:r>
              <a:rPr lang="en-US" sz="3000" dirty="0" smtClean="0">
                <a:latin typeface="Times New Roman" charset="0"/>
                <a:ea typeface="Times New Roman" charset="0"/>
                <a:cs typeface="Times New Roman" charset="0"/>
              </a:rPr>
              <a:t>In Suk</a:t>
            </a:r>
            <a:endParaRPr lang="en-US" sz="30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1193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973" y="291230"/>
            <a:ext cx="6400800" cy="64008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88"/>
          <a:stretch/>
        </p:blipFill>
        <p:spPr>
          <a:xfrm>
            <a:off x="6450904" y="291230"/>
            <a:ext cx="5588696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477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771" y="0"/>
            <a:ext cx="5299364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135" y="4572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471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80458"/>
            <a:ext cx="3953933" cy="1325563"/>
          </a:xfrm>
        </p:spPr>
        <p:txBody>
          <a:bodyPr/>
          <a:lstStyle/>
          <a:p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Random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Forest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0063" y="280457"/>
            <a:ext cx="6091873" cy="6408209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002" y="1860022"/>
            <a:ext cx="3335865" cy="43545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" y="2980266"/>
            <a:ext cx="17780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Mean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Absolute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Error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=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1" y="3852613"/>
            <a:ext cx="1075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s-IS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0.07071</a:t>
            </a:r>
            <a:endParaRPr 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1332912"/>
            <a:ext cx="25657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Region</a:t>
            </a:r>
            <a:r>
              <a:rPr lang="zh-CN" altLang="en-US" sz="20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zh-CN" altLang="en-US" sz="20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matter.</a:t>
            </a:r>
            <a:endParaRPr lang="en-US" sz="2000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476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399" y="350043"/>
            <a:ext cx="8271933" cy="1325563"/>
          </a:xfrm>
        </p:spPr>
        <p:txBody>
          <a:bodyPr>
            <a:normAutofit/>
          </a:bodyPr>
          <a:lstStyle/>
          <a:p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How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about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add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more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features?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79399" y="1691030"/>
            <a:ext cx="72728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We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added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some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numeric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features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that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might</a:t>
            </a:r>
            <a:r>
              <a:rPr lang="zh-CN" altLang="en-US" sz="20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be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linear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related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err="1">
                <a:latin typeface="Times New Roman" charset="0"/>
                <a:ea typeface="Times New Roman" charset="0"/>
                <a:cs typeface="Times New Roman" charset="0"/>
              </a:rPr>
              <a:t>logerror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also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sensitive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0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dirty="0" smtClean="0">
                <a:latin typeface="Times New Roman" charset="0"/>
                <a:ea typeface="Times New Roman" charset="0"/>
                <a:cs typeface="Times New Roman" charset="0"/>
              </a:rPr>
              <a:t>regions.</a:t>
            </a:r>
            <a:endParaRPr lang="en-US" sz="2000" dirty="0"/>
          </a:p>
        </p:txBody>
      </p:sp>
      <p:sp>
        <p:nvSpPr>
          <p:cNvPr id="6" name="TextBox 5"/>
          <p:cNvSpPr txBox="1"/>
          <p:nvPr/>
        </p:nvSpPr>
        <p:spPr>
          <a:xfrm>
            <a:off x="508000" y="3640667"/>
            <a:ext cx="46474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zh-CN" altLang="en-US" sz="2400" dirty="0" smtClean="0">
                <a:latin typeface="Times" charset="0"/>
                <a:ea typeface="Times" charset="0"/>
                <a:cs typeface="Times" charset="0"/>
              </a:rPr>
              <a:t>                                                         </a:t>
            </a:r>
            <a:endParaRPr lang="en-US" sz="24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41931" y="3655516"/>
            <a:ext cx="424507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‘Average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Square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F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eet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per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Room’</a:t>
            </a:r>
            <a:endParaRPr lang="en-US" sz="2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56657" y="3664973"/>
            <a:ext cx="1730347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400" b="0" cap="none" spc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zh-CN" altLang="en-US" sz="2400" b="0" cap="none" spc="0" smtClean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Times" charset="0"/>
                <a:ea typeface="Times" charset="0"/>
                <a:cs typeface="Times" charset="0"/>
              </a:rPr>
              <a:t>                                                         </a:t>
            </a:r>
            <a:endParaRPr lang="en-US" sz="2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-254001" y="3626937"/>
            <a:ext cx="11356239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                                                       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=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‘</a:t>
            </a:r>
            <a:r>
              <a:rPr lang="en-US" altLang="zh-CN" sz="2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calculatedfinishedsquarefeet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’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/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‘</a:t>
            </a:r>
            <a:r>
              <a:rPr lang="en-US" altLang="zh-CN" sz="2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roomcnt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imes" charset="0"/>
                <a:ea typeface="Times" charset="0"/>
                <a:cs typeface="Times" charset="0"/>
              </a:rPr>
              <a:t>’</a:t>
            </a:r>
            <a:endParaRPr lang="en-US" sz="2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5733" y="5181600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‘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641931" y="4644925"/>
            <a:ext cx="9502153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‘Tax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per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Square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Feet’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=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zh-CN" altLang="en-US" sz="2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‘</a:t>
            </a:r>
            <a:r>
              <a:rPr lang="en-US" altLang="zh-CN" sz="2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taxvaluedollarcnt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’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/</a:t>
            </a:r>
            <a:r>
              <a:rPr lang="zh-CN" altLang="en-US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‘</a:t>
            </a:r>
            <a:r>
              <a:rPr lang="en-US" altLang="zh-CN" sz="2400" b="0" cap="none" spc="0" dirty="0" err="1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calculatedfinishedsquarefeet</a:t>
            </a:r>
            <a:r>
              <a:rPr lang="en-US" altLang="zh-CN" sz="24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’</a:t>
            </a:r>
            <a:endParaRPr lang="en-US" sz="2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514440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3809" y="1690688"/>
            <a:ext cx="4090257" cy="4351338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34" y="17791"/>
            <a:ext cx="7120466" cy="645477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94927" y="558800"/>
            <a:ext cx="2482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Mean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Absolute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Error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=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804448" y="1078577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0.06838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5391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1" name="Flowchart: Document 10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427" y="171162"/>
            <a:ext cx="4991850" cy="528984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z="32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Kmeans Clustering on Regions</a:t>
            </a:r>
            <a:endParaRPr lang="en-US" sz="32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8757" y="407123"/>
            <a:ext cx="2460625" cy="374269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630" y="4217463"/>
            <a:ext cx="2620877" cy="266308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48927" y="5632164"/>
            <a:ext cx="24823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Mean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Absolute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Error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=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801626" y="5632164"/>
            <a:ext cx="944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0.06846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575309" y="3617298"/>
            <a:ext cx="3826240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4</a:t>
            </a:r>
            <a:r>
              <a:rPr lang="zh-CN" altLang="en-US" sz="24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Region</a:t>
            </a:r>
            <a:r>
              <a:rPr lang="zh-CN" altLang="en-US" sz="24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related</a:t>
            </a:r>
            <a:r>
              <a:rPr lang="zh-CN" altLang="en-US" sz="24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categories: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latin typeface="Times" charset="0"/>
                <a:ea typeface="Times" charset="0"/>
                <a:cs typeface="Times" charset="0"/>
              </a:rPr>
              <a:t>House</a:t>
            </a:r>
            <a:r>
              <a:rPr lang="zh-CN" altLang="en-US" sz="24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dirty="0" smtClean="0">
                <a:latin typeface="Times" charset="0"/>
                <a:ea typeface="Times" charset="0"/>
                <a:cs typeface="Times" charset="0"/>
              </a:rPr>
              <a:t>Conditions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latin typeface="Times" charset="0"/>
                <a:ea typeface="Times" charset="0"/>
                <a:cs typeface="Times" charset="0"/>
              </a:rPr>
              <a:t>Locations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400" dirty="0" smtClean="0">
                <a:latin typeface="Times" charset="0"/>
                <a:ea typeface="Times" charset="0"/>
                <a:cs typeface="Times" charset="0"/>
              </a:rPr>
              <a:t>Size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400" smtClean="0">
                <a:latin typeface="Times" charset="0"/>
                <a:ea typeface="Times" charset="0"/>
                <a:cs typeface="Times" charset="0"/>
              </a:rPr>
              <a:t>Tax-related </a:t>
            </a:r>
            <a:endParaRPr lang="en-US" altLang="zh-CN" sz="2400" dirty="0" smtClean="0">
              <a:latin typeface="Times" charset="0"/>
              <a:ea typeface="Times" charset="0"/>
              <a:cs typeface="Times" charset="0"/>
            </a:endParaRPr>
          </a:p>
          <a:p>
            <a:pPr marL="285750" indent="-285750">
              <a:buFont typeface="Arial" charset="0"/>
              <a:buChar char="•"/>
            </a:pPr>
            <a:endParaRPr lang="en-US" altLang="zh-CN" sz="2400" dirty="0" smtClean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852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4" y="4179824"/>
            <a:ext cx="12179300" cy="2082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1355" y="334108"/>
            <a:ext cx="10058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 smtClean="0">
                <a:latin typeface="Times New Roman" charset="0"/>
                <a:ea typeface="Times New Roman" charset="0"/>
                <a:cs typeface="Times New Roman" charset="0"/>
              </a:rPr>
              <a:t>Results</a:t>
            </a:r>
            <a:endParaRPr lang="en-US" sz="45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3" y="1118938"/>
            <a:ext cx="11946243" cy="257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205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1355" y="334108"/>
            <a:ext cx="10058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 smtClean="0">
                <a:latin typeface="Times New Roman" charset="0"/>
                <a:ea typeface="Times New Roman" charset="0"/>
                <a:cs typeface="Times New Roman" charset="0"/>
              </a:rPr>
              <a:t>Future Work?</a:t>
            </a:r>
            <a:endParaRPr lang="en-US" sz="45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823" y="0"/>
            <a:ext cx="5299364" cy="6858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41248" y="1536192"/>
            <a:ext cx="47914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Concentrate of EDA</a:t>
            </a:r>
          </a:p>
          <a:p>
            <a:endParaRPr lang="en-US" sz="2800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Mix Effective Model </a:t>
            </a:r>
            <a:r>
              <a:rPr lang="mr-IN" sz="2800" b="1" dirty="0" smtClean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r>
              <a:rPr 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endParaRPr lang="en-US" sz="28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Start Early!!!</a:t>
            </a:r>
            <a:endParaRPr lang="en-US" sz="2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260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2171457"/>
            <a:ext cx="2772950" cy="2840158"/>
            <a:chOff x="1709801" y="1541737"/>
            <a:chExt cx="2193100" cy="2404997"/>
          </a:xfrm>
        </p:grpSpPr>
        <p:sp>
          <p:nvSpPr>
            <p:cNvPr id="9" name="Rectangle 8"/>
            <p:cNvSpPr/>
            <p:nvPr/>
          </p:nvSpPr>
          <p:spPr>
            <a:xfrm>
              <a:off x="1709802" y="1541737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09801" y="2207142"/>
              <a:ext cx="2193099" cy="13291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GOT</a:t>
              </a:r>
            </a:p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DATA</a:t>
              </a:r>
              <a:endParaRPr lang="en-US" sz="48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" name="Group 19"/>
          <p:cNvGrpSpPr>
            <a:grpSpLocks noChangeAspect="1"/>
          </p:cNvGrpSpPr>
          <p:nvPr/>
        </p:nvGrpSpPr>
        <p:grpSpPr>
          <a:xfrm>
            <a:off x="4744364" y="2171457"/>
            <a:ext cx="2770632" cy="3038330"/>
            <a:chOff x="3375362" y="4458218"/>
            <a:chExt cx="2193100" cy="2404997"/>
          </a:xfrm>
        </p:grpSpPr>
        <p:sp>
          <p:nvSpPr>
            <p:cNvPr id="12" name="Rectangle 11"/>
            <p:cNvSpPr/>
            <p:nvPr/>
          </p:nvSpPr>
          <p:spPr>
            <a:xfrm>
              <a:off x="3375363" y="4458218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75362" y="5335651"/>
              <a:ext cx="2193099" cy="6577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WORK?</a:t>
              </a:r>
              <a:endParaRPr lang="en-US" sz="48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" name="Group 20"/>
          <p:cNvGrpSpPr>
            <a:grpSpLocks noChangeAspect="1"/>
          </p:cNvGrpSpPr>
          <p:nvPr/>
        </p:nvGrpSpPr>
        <p:grpSpPr>
          <a:xfrm>
            <a:off x="9369956" y="2102919"/>
            <a:ext cx="2823388" cy="3038331"/>
            <a:chOff x="9369956" y="3140405"/>
            <a:chExt cx="2234858" cy="2404997"/>
          </a:xfrm>
        </p:grpSpPr>
        <p:sp>
          <p:nvSpPr>
            <p:cNvPr id="13" name="Rectangle 12"/>
            <p:cNvSpPr/>
            <p:nvPr/>
          </p:nvSpPr>
          <p:spPr>
            <a:xfrm>
              <a:off x="9369956" y="3140405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411715" y="4055457"/>
              <a:ext cx="2193099" cy="65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b="1" dirty="0" smtClean="0">
                  <a:latin typeface="Times New Roman" charset="0"/>
                  <a:ea typeface="Times New Roman" charset="0"/>
                  <a:cs typeface="Times New Roman" charset="0"/>
                </a:rPr>
                <a:t>WHAT?</a:t>
              </a:r>
              <a:endParaRPr lang="en-US" sz="48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sp>
        <p:nvSpPr>
          <p:cNvPr id="2" name="Right Arrow 1"/>
          <p:cNvSpPr/>
          <p:nvPr/>
        </p:nvSpPr>
        <p:spPr>
          <a:xfrm>
            <a:off x="2897978" y="3041024"/>
            <a:ext cx="1740877" cy="1407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/>
          <p:cNvSpPr/>
          <p:nvPr/>
        </p:nvSpPr>
        <p:spPr>
          <a:xfrm>
            <a:off x="7593908" y="3041024"/>
            <a:ext cx="1740877" cy="14078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013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81355" y="334108"/>
            <a:ext cx="10058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 smtClean="0">
                <a:latin typeface="Times New Roman" charset="0"/>
                <a:ea typeface="Times New Roman" charset="0"/>
                <a:cs typeface="Times New Roman" charset="0"/>
              </a:rPr>
              <a:t>GOT DATA?</a:t>
            </a:r>
            <a:endParaRPr lang="en-US" sz="45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6917" y="334108"/>
            <a:ext cx="7704406" cy="65238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81355" y="1605726"/>
            <a:ext cx="373050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" charset="0"/>
                <a:ea typeface="Times" charset="0"/>
                <a:cs typeface="Times" charset="0"/>
              </a:rPr>
              <a:t>We have seen many missing values </a:t>
            </a:r>
            <a:endParaRPr lang="en-US" dirty="0" smtClean="0">
              <a:latin typeface="Times" charset="0"/>
              <a:ea typeface="Times" charset="0"/>
              <a:cs typeface="Times" charset="0"/>
            </a:endParaRPr>
          </a:p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in 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the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properties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data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set..</a:t>
            </a:r>
          </a:p>
          <a:p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dirty="0">
                <a:latin typeface="Times" charset="0"/>
                <a:ea typeface="Times" charset="0"/>
                <a:cs typeface="Times" charset="0"/>
              </a:rPr>
              <a:t>How many missing values are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there</a:t>
            </a:r>
          </a:p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for 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each feature? In fact,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some</a:t>
            </a:r>
          </a:p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features 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are missing </a:t>
            </a:r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nearly</a:t>
            </a:r>
          </a:p>
          <a:p>
            <a:r>
              <a:rPr lang="en-US" dirty="0" smtClean="0">
                <a:latin typeface="Times" charset="0"/>
                <a:ea typeface="Times" charset="0"/>
                <a:cs typeface="Times" charset="0"/>
              </a:rPr>
              <a:t>completely</a:t>
            </a:r>
            <a:r>
              <a:rPr lang="en-US" dirty="0">
                <a:latin typeface="Times" charset="0"/>
                <a:ea typeface="Times" charset="0"/>
                <a:cs typeface="Times" charset="0"/>
              </a:rPr>
              <a:t>. </a:t>
            </a:r>
            <a:endParaRPr lang="en-US" dirty="0" smtClean="0">
              <a:latin typeface="Times" charset="0"/>
              <a:ea typeface="Times" charset="0"/>
              <a:cs typeface="Times" charset="0"/>
            </a:endParaRPr>
          </a:p>
          <a:p>
            <a:endParaRPr lang="en-US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There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are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29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out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of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58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endParaRPr lang="en-US" altLang="zh-CN" dirty="0"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dirty="0">
                <a:latin typeface="Times" charset="0"/>
                <a:ea typeface="Times" charset="0"/>
                <a:cs typeface="Times" charset="0"/>
              </a:rPr>
              <a:t>h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aving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missing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values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over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70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percent</a:t>
            </a:r>
          </a:p>
          <a:p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of</a:t>
            </a:r>
            <a:r>
              <a:rPr lang="zh-CN" altLang="en-US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each</a:t>
            </a:r>
            <a:r>
              <a:rPr lang="zh-CN" altLang="en-US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dirty="0" smtClean="0">
                <a:latin typeface="Times" charset="0"/>
                <a:ea typeface="Times" charset="0"/>
                <a:cs typeface="Times" charset="0"/>
              </a:rPr>
              <a:t>column.</a:t>
            </a:r>
            <a:endParaRPr lang="en-US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2708" y="1786597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101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88521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533" y="-541866"/>
            <a:ext cx="6192474" cy="8013789"/>
          </a:xfrm>
          <a:prstGeom prst="rect">
            <a:avLst/>
          </a:prstGeom>
        </p:spPr>
      </p:pic>
      <p:cxnSp>
        <p:nvCxnSpPr>
          <p:cNvPr id="18" name="Straight Connector 17"/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775" y="585216"/>
            <a:ext cx="5509865" cy="1499616"/>
          </a:xfrm>
        </p:spPr>
        <p:txBody>
          <a:bodyPr>
            <a:normAutofit/>
          </a:bodyPr>
          <a:lstStyle/>
          <a:p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How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Handle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Missing</a:t>
            </a:r>
            <a:r>
              <a:rPr lang="zh-CN" alt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Data</a:t>
            </a:r>
            <a:r>
              <a:rPr lang="en-US" b="1" dirty="0">
                <a:solidFill>
                  <a:srgbClr val="FFFFFF"/>
                </a:solidFill>
                <a:latin typeface="Times New Roman" charset="0"/>
                <a:ea typeface="Times New Roman" charset="0"/>
                <a:cs typeface="Times New Roman" charset="0"/>
              </a:rPr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6775" y="2282590"/>
            <a:ext cx="5081232" cy="39319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more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err="1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missingness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a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feature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has,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less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important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it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will</a:t>
            </a:r>
            <a:r>
              <a:rPr lang="zh-CN" altLang="en-US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be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.</a:t>
            </a:r>
            <a:endParaRPr lang="en-US" altLang="zh-CN" sz="2000" dirty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buNone/>
            </a:pP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We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removed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the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less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important</a:t>
            </a:r>
            <a:r>
              <a:rPr lang="zh-CN" altLang="en-US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en-US" altLang="zh-CN" sz="2000" dirty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.</a:t>
            </a:r>
            <a:endParaRPr lang="en-US" altLang="zh-CN" sz="2000" dirty="0" smtClean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buNone/>
            </a:pPr>
            <a:endParaRPr lang="en-US" altLang="zh-CN" sz="1800" dirty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buNone/>
            </a:pPr>
            <a:r>
              <a:rPr lang="en-US" altLang="zh-CN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Set</a:t>
            </a:r>
            <a:r>
              <a:rPr lang="zh-CN" altLang="en-US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a</a:t>
            </a:r>
            <a:r>
              <a:rPr lang="zh-CN" altLang="en-US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3600" b="1" dirty="0" smtClean="0">
                <a:solidFill>
                  <a:srgbClr val="FFFFFF"/>
                </a:solidFill>
                <a:latin typeface="Times" charset="0"/>
                <a:ea typeface="Times" charset="0"/>
                <a:cs typeface="Times" charset="0"/>
              </a:rPr>
              <a:t>threshold?</a:t>
            </a:r>
            <a:endParaRPr lang="en-US" altLang="zh-CN" sz="3600" b="1" dirty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  <a:p>
            <a:pPr marL="0" indent="0">
              <a:buNone/>
            </a:pPr>
            <a:endParaRPr lang="en-US" sz="1800" dirty="0">
              <a:solidFill>
                <a:srgbClr val="FFFFFF"/>
              </a:solidFill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5430611" y="5126373"/>
            <a:ext cx="2345576" cy="38294"/>
          </a:xfrm>
          <a:prstGeom prst="straightConnector1">
            <a:avLst/>
          </a:prstGeom>
          <a:ln w="276225"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430611" y="4118845"/>
            <a:ext cx="13457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30%</a:t>
            </a:r>
            <a:endParaRPr lang="en-US" sz="4400" b="1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6775" y="4518954"/>
            <a:ext cx="388978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29</a:t>
            </a:r>
            <a:r>
              <a:rPr lang="zh-CN" altLang="en-US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columns</a:t>
            </a:r>
            <a:r>
              <a:rPr lang="zh-CN" altLang="en-US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were</a:t>
            </a:r>
            <a:r>
              <a:rPr lang="zh-CN" altLang="en-US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removed.</a:t>
            </a:r>
            <a:endParaRPr lang="en-US" sz="2400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We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also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removed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that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have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endParaRPr lang="en-US" altLang="zh-CN" sz="2000" dirty="0" smtClean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duplicated</a:t>
            </a:r>
            <a:r>
              <a:rPr lang="zh-CN" altLang="en-US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  <a:latin typeface="Times" charset="0"/>
                <a:ea typeface="Times" charset="0"/>
                <a:cs typeface="Times" charset="0"/>
              </a:rPr>
              <a:t>meanings.</a:t>
            </a:r>
            <a:endParaRPr lang="en-US" sz="2000" dirty="0">
              <a:solidFill>
                <a:schemeClr val="bg1"/>
              </a:solidFill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7458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066" y="246857"/>
            <a:ext cx="6087534" cy="1325563"/>
          </a:xfrm>
        </p:spPr>
        <p:txBody>
          <a:bodyPr/>
          <a:lstStyle/>
          <a:p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Featuring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1557867" y="2198689"/>
            <a:ext cx="3166534" cy="15266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err="1" smtClean="0">
                <a:latin typeface="Times" charset="0"/>
                <a:ea typeface="Times" charset="0"/>
                <a:cs typeface="Times" charset="0"/>
              </a:rPr>
              <a:t>Cataegorical</a:t>
            </a:r>
            <a:endParaRPr lang="en-US" sz="2400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6" name="Rounded Rectangle 5"/>
          <p:cNvSpPr/>
          <p:nvPr/>
        </p:nvSpPr>
        <p:spPr>
          <a:xfrm>
            <a:off x="5147733" y="2197602"/>
            <a:ext cx="3149600" cy="15277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Numeric</a:t>
            </a:r>
            <a:endParaRPr lang="en-US" sz="2400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3708399" y="1282953"/>
            <a:ext cx="2607734" cy="59031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smtClean="0">
                <a:latin typeface="Times" charset="0"/>
                <a:ea typeface="Times" charset="0"/>
                <a:cs typeface="Times" charset="0"/>
              </a:rPr>
              <a:t>Dataset</a:t>
            </a:r>
            <a:endParaRPr lang="en-US" sz="2400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19" name="Round Same Side Corner Rectangle 18"/>
          <p:cNvSpPr/>
          <p:nvPr/>
        </p:nvSpPr>
        <p:spPr>
          <a:xfrm>
            <a:off x="7844367" y="4979570"/>
            <a:ext cx="2252133" cy="1135884"/>
          </a:xfrm>
          <a:prstGeom prst="round2Same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Mean</a:t>
            </a:r>
            <a:r>
              <a:rPr lang="zh-CN" altLang="en-US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Value</a:t>
            </a:r>
            <a:r>
              <a:rPr lang="zh-CN" altLang="en-US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b="1" dirty="0" smtClean="0">
                <a:solidFill>
                  <a:schemeClr val="tx1"/>
                </a:solidFill>
                <a:latin typeface="Times" charset="0"/>
                <a:ea typeface="Times" charset="0"/>
                <a:cs typeface="Times" charset="0"/>
              </a:rPr>
              <a:t>Imputation</a:t>
            </a:r>
            <a:endParaRPr lang="en-US" sz="2000" b="1" dirty="0">
              <a:solidFill>
                <a:schemeClr val="tx1"/>
              </a:solidFill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491067" y="4001294"/>
            <a:ext cx="1659466" cy="948503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Dummy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Variables</a:t>
            </a:r>
          </a:p>
          <a:p>
            <a:pPr algn="ctr"/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0/1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1" name="Round Same Side Corner Rectangle 20"/>
          <p:cNvSpPr/>
          <p:nvPr/>
        </p:nvSpPr>
        <p:spPr>
          <a:xfrm>
            <a:off x="1320800" y="5401733"/>
            <a:ext cx="1947333" cy="1117600"/>
          </a:xfrm>
          <a:prstGeom prst="round2Same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‘</a:t>
            </a:r>
            <a:r>
              <a:rPr lang="en-US" altLang="zh-CN" b="1" dirty="0" err="1">
                <a:latin typeface="Times" charset="0"/>
                <a:ea typeface="Times" charset="0"/>
                <a:cs typeface="Times" charset="0"/>
              </a:rPr>
              <a:t>roomcnt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’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=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‘</a:t>
            </a:r>
            <a:r>
              <a:rPr lang="en-US" altLang="zh-CN" b="1" dirty="0" err="1">
                <a:latin typeface="Times" charset="0"/>
                <a:ea typeface="Times" charset="0"/>
                <a:cs typeface="Times" charset="0"/>
              </a:rPr>
              <a:t>bathroomcnt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’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+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err="1">
                <a:latin typeface="Times" charset="0"/>
                <a:ea typeface="Times" charset="0"/>
                <a:cs typeface="Times" charset="0"/>
              </a:rPr>
              <a:t>bedroomcnt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’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+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1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2" name="Round Single Corner Rectangle 21"/>
          <p:cNvSpPr/>
          <p:nvPr/>
        </p:nvSpPr>
        <p:spPr>
          <a:xfrm>
            <a:off x="3268133" y="4182533"/>
            <a:ext cx="1744133" cy="1219200"/>
          </a:xfrm>
          <a:prstGeom prst="round1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Median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Value</a:t>
            </a:r>
            <a:r>
              <a:rPr lang="zh-CN" altLang="en-US" b="1" dirty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>
                <a:latin typeface="Times" charset="0"/>
                <a:ea typeface="Times" charset="0"/>
                <a:cs typeface="Times" charset="0"/>
              </a:rPr>
              <a:t>Imputation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24" name="Round Single Corner Rectangle 23"/>
          <p:cNvSpPr/>
          <p:nvPr/>
        </p:nvSpPr>
        <p:spPr>
          <a:xfrm>
            <a:off x="6007101" y="4518658"/>
            <a:ext cx="1490133" cy="1264736"/>
          </a:xfrm>
          <a:prstGeom prst="round1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Scale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26" name="Straight Connector 25"/>
          <p:cNvCxnSpPr>
            <a:endCxn id="22" idx="0"/>
          </p:cNvCxnSpPr>
          <p:nvPr/>
        </p:nvCxnSpPr>
        <p:spPr>
          <a:xfrm>
            <a:off x="4080933" y="3818899"/>
            <a:ext cx="59267" cy="36363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2506133" y="3818899"/>
            <a:ext cx="237067" cy="1447368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 flipH="1">
            <a:off x="999067" y="3437467"/>
            <a:ext cx="558800" cy="56382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>
            <a:off x="4334933" y="1873266"/>
            <a:ext cx="677333" cy="32433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5774267" y="1873266"/>
            <a:ext cx="232834" cy="324336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027333" y="3818899"/>
            <a:ext cx="0" cy="699759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8415867" y="3437467"/>
            <a:ext cx="948266" cy="28786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 Single Corner Rectangle 39"/>
          <p:cNvSpPr/>
          <p:nvPr/>
        </p:nvSpPr>
        <p:spPr>
          <a:xfrm>
            <a:off x="8640233" y="3582588"/>
            <a:ext cx="2370667" cy="1172380"/>
          </a:xfrm>
          <a:prstGeom prst="round1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Generate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New</a:t>
            </a:r>
            <a:r>
              <a:rPr lang="zh-CN" altLang="en-US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b="1" dirty="0" smtClean="0">
                <a:latin typeface="Times" charset="0"/>
                <a:ea typeface="Times" charset="0"/>
                <a:cs typeface="Times" charset="0"/>
              </a:rPr>
              <a:t>Features..</a:t>
            </a:r>
            <a:endParaRPr lang="en-US" b="1" dirty="0">
              <a:latin typeface="Times" charset="0"/>
              <a:ea typeface="Times" charset="0"/>
              <a:cs typeface="Times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7844367" y="3818899"/>
            <a:ext cx="452966" cy="1130898"/>
          </a:xfrm>
          <a:prstGeom prst="line">
            <a:avLst/>
          </a:prstGeom>
          <a:ln w="158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3568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3275" y="2069214"/>
            <a:ext cx="2193100" cy="2404997"/>
            <a:chOff x="1709801" y="1541737"/>
            <a:chExt cx="2193100" cy="2404997"/>
          </a:xfrm>
        </p:grpSpPr>
        <p:sp>
          <p:nvSpPr>
            <p:cNvPr id="9" name="Rectangle 8"/>
            <p:cNvSpPr/>
            <p:nvPr/>
          </p:nvSpPr>
          <p:spPr>
            <a:xfrm>
              <a:off x="1709802" y="1541737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09801" y="1864665"/>
              <a:ext cx="2193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FIND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IMPORTANT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FEATURES</a:t>
              </a:r>
              <a:endParaRPr lang="en-US" sz="24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874951" y="2069214"/>
            <a:ext cx="2193100" cy="2404997"/>
            <a:chOff x="3375362" y="4458218"/>
            <a:chExt cx="2193100" cy="2404997"/>
          </a:xfrm>
        </p:grpSpPr>
        <p:sp>
          <p:nvSpPr>
            <p:cNvPr id="12" name="Rectangle 11"/>
            <p:cNvSpPr/>
            <p:nvPr/>
          </p:nvSpPr>
          <p:spPr>
            <a:xfrm>
              <a:off x="3375363" y="4458218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375362" y="4848482"/>
              <a:ext cx="2193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Estimate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With the Most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8 Contributors</a:t>
              </a:r>
              <a:endParaRPr lang="en-US" sz="24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206629" y="2069215"/>
            <a:ext cx="2193099" cy="2404997"/>
            <a:chOff x="9369956" y="3140405"/>
            <a:chExt cx="2193099" cy="2404997"/>
          </a:xfrm>
        </p:grpSpPr>
        <p:sp>
          <p:nvSpPr>
            <p:cNvPr id="13" name="Rectangle 12"/>
            <p:cNvSpPr/>
            <p:nvPr/>
          </p:nvSpPr>
          <p:spPr>
            <a:xfrm>
              <a:off x="9369956" y="3140405"/>
              <a:ext cx="2193099" cy="2404997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369956" y="3463335"/>
              <a:ext cx="219309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Add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UNIQUE</a:t>
              </a:r>
            </a:p>
            <a:p>
              <a:pPr algn="ctr"/>
              <a:r>
                <a:rPr lang="en-US" sz="2400" b="1" dirty="0" smtClean="0">
                  <a:latin typeface="Times New Roman" charset="0"/>
                  <a:ea typeface="Times New Roman" charset="0"/>
                  <a:cs typeface="Times New Roman" charset="0"/>
                </a:rPr>
                <a:t>Features</a:t>
              </a:r>
              <a:endParaRPr lang="en-US" sz="2400" b="1" dirty="0"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01506" y="162320"/>
            <a:ext cx="10058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 smtClean="0">
                <a:latin typeface="Times New Roman" charset="0"/>
                <a:ea typeface="Times New Roman" charset="0"/>
                <a:cs typeface="Times New Roman" charset="0"/>
              </a:rPr>
              <a:t>WORK?</a:t>
            </a:r>
            <a:endParaRPr lang="en-US" sz="45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4" name="Right Arrow 23"/>
          <p:cNvSpPr/>
          <p:nvPr/>
        </p:nvSpPr>
        <p:spPr>
          <a:xfrm>
            <a:off x="3005562" y="3031588"/>
            <a:ext cx="1617785" cy="628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/>
          <p:cNvSpPr/>
          <p:nvPr/>
        </p:nvSpPr>
        <p:spPr>
          <a:xfrm>
            <a:off x="7328446" y="2992306"/>
            <a:ext cx="1617785" cy="6282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639824" y="4784407"/>
            <a:ext cx="48099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Times New Roman" charset="0"/>
                <a:ea typeface="Times New Roman" charset="0"/>
                <a:cs typeface="Times New Roman" charset="0"/>
              </a:rPr>
              <a:t>RANDOM FOREST</a:t>
            </a:r>
          </a:p>
          <a:p>
            <a:r>
              <a:rPr lang="en-US" sz="4000" b="1" dirty="0" smtClean="0">
                <a:latin typeface="Times New Roman" charset="0"/>
                <a:ea typeface="Times New Roman" charset="0"/>
                <a:cs typeface="Times New Roman" charset="0"/>
              </a:rPr>
              <a:t>XGBOOST</a:t>
            </a:r>
            <a:endParaRPr lang="en-US" sz="4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24439" y="4853813"/>
            <a:ext cx="48099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 smtClean="0">
                <a:latin typeface="Times New Roman" charset="0"/>
                <a:ea typeface="Times New Roman" charset="0"/>
                <a:cs typeface="Times New Roman" charset="0"/>
              </a:rPr>
              <a:t>LM &amp;</a:t>
            </a:r>
          </a:p>
          <a:p>
            <a:r>
              <a:rPr lang="en-US" sz="4000" b="1" dirty="0" smtClean="0">
                <a:latin typeface="Times New Roman" charset="0"/>
                <a:ea typeface="Times New Roman" charset="0"/>
                <a:cs typeface="Times New Roman" charset="0"/>
              </a:rPr>
              <a:t>Linear Mixed</a:t>
            </a:r>
          </a:p>
          <a:p>
            <a:r>
              <a:rPr lang="en-US" sz="4000" b="1" dirty="0" smtClean="0">
                <a:latin typeface="Times New Roman" charset="0"/>
                <a:ea typeface="Times New Roman" charset="0"/>
                <a:cs typeface="Times New Roman" charset="0"/>
              </a:rPr>
              <a:t>Effective Model</a:t>
            </a:r>
            <a:endParaRPr lang="en-US" sz="40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5982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467"/>
          <a:stretch/>
        </p:blipFill>
        <p:spPr>
          <a:xfrm>
            <a:off x="314452" y="-146304"/>
            <a:ext cx="8557170" cy="36027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534" b="35200"/>
          <a:stretch/>
        </p:blipFill>
        <p:spPr>
          <a:xfrm>
            <a:off x="390652" y="3456432"/>
            <a:ext cx="8480970" cy="3541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65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380" y="0"/>
            <a:ext cx="5299364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644" y="-219456"/>
            <a:ext cx="52993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1307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57909" y="228599"/>
            <a:ext cx="11623430" cy="6400800"/>
            <a:chOff x="328247" y="298938"/>
            <a:chExt cx="11623430" cy="64008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8247" y="298938"/>
              <a:ext cx="6400800" cy="64008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363"/>
            <a:stretch/>
          </p:blipFill>
          <p:spPr>
            <a:xfrm>
              <a:off x="6342185" y="298938"/>
              <a:ext cx="5609492" cy="6400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532288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523</TotalTime>
  <Words>264</Words>
  <Application>Microsoft Macintosh PowerPoint</Application>
  <PresentationFormat>Widescreen</PresentationFormat>
  <Paragraphs>87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Calibri</vt:lpstr>
      <vt:lpstr>Calibri Light</vt:lpstr>
      <vt:lpstr>DengXian</vt:lpstr>
      <vt:lpstr>DengXian Light</vt:lpstr>
      <vt:lpstr>Times</vt:lpstr>
      <vt:lpstr>Times New Roman</vt:lpstr>
      <vt:lpstr>Arial</vt:lpstr>
      <vt:lpstr>Office Theme</vt:lpstr>
      <vt:lpstr>NYC Datascience PROJECT 3 Kaggle Zillow</vt:lpstr>
      <vt:lpstr>PowerPoint Presentation</vt:lpstr>
      <vt:lpstr>PowerPoint Presentation</vt:lpstr>
      <vt:lpstr>How to Handle the Missing Data?</vt:lpstr>
      <vt:lpstr>Featuring Engineering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Random Forest</vt:lpstr>
      <vt:lpstr>How about add more features?</vt:lpstr>
      <vt:lpstr>PowerPoint Presentation</vt:lpstr>
      <vt:lpstr>Kmeans Clustering on Regions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NYC Datascience PROJECT 3 Kaggle Zillow</dc:title>
  <dc:creator>Microsoft Office User</dc:creator>
  <cp:lastModifiedBy>Microsoft Office User</cp:lastModifiedBy>
  <cp:revision>20</cp:revision>
  <cp:lastPrinted>2017-08-23T14:35:03Z</cp:lastPrinted>
  <dcterms:created xsi:type="dcterms:W3CDTF">2017-08-22T20:02:14Z</dcterms:created>
  <dcterms:modified xsi:type="dcterms:W3CDTF">2017-08-23T14:51:18Z</dcterms:modified>
</cp:coreProperties>
</file>

<file path=docProps/thumbnail.jpeg>
</file>